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67" r:id="rId17"/>
    <p:sldId id="269" r:id="rId18"/>
    <p:sldId id="270" r:id="rId19"/>
    <p:sldId id="275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F987-0515-2843-BE17-AADA320B7D73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CE2A-C464-434A-8D28-835B8E3E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pad-learning-tablet-computer-907577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publicdomain/zero/1.0/deed.en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pixabay.com/en/cauldron-pot-cooking-boiling-41198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rson-human-child-girl-blond-836793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publicdomain/zero/1.0/deed.en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huahua-dog-puppy-cute-pet-624924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publicdomain/zero/1.0/deed.en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d-dirty-feet-shoes-muddy-dirt-2689923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publicdomain/zero/1.0/deed.en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easure-chest-treasure-gold-box-312239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publicdomain/zero/1.0/deed.en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ut-icon-infographic-metal-scissors-1297554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publicdomain/zero/1.0/deed.e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© </a:t>
            </a:r>
            <a:r>
              <a:rPr lang="en-GB" sz="1200" dirty="0" err="1" smtClean="0">
                <a:hlinkClick r:id="rId3"/>
              </a:rPr>
              <a:t>SchoolPRPro</a:t>
            </a:r>
            <a:r>
              <a:rPr lang="en-GB" sz="1200" dirty="0" smtClean="0"/>
              <a:t> licensed under </a:t>
            </a:r>
            <a:r>
              <a:rPr lang="en-GB" sz="1200" u="sng" dirty="0" smtClean="0">
                <a:hlinkClick r:id="rId4"/>
              </a:rPr>
              <a:t>CC0</a:t>
            </a:r>
            <a:r>
              <a:rPr lang="en-GB" sz="12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1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Emoji provided free by </a:t>
            </a:r>
            <a:r>
              <a:rPr lang="en-GB" sz="1200" dirty="0" err="1" smtClean="0">
                <a:hlinkClick r:id="rId3"/>
              </a:rPr>
              <a:t>EmojiOne</a:t>
            </a:r>
            <a:endParaRPr lang="en-GB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© </a:t>
            </a:r>
            <a:r>
              <a:rPr lang="en-GB" sz="1200" dirty="0" err="1" smtClean="0">
                <a:hlinkClick r:id="rId4"/>
              </a:rPr>
              <a:t>Clkr</a:t>
            </a:r>
            <a:r>
              <a:rPr lang="en-GB" sz="1200" dirty="0" smtClean="0">
                <a:hlinkClick r:id="rId4"/>
              </a:rPr>
              <a:t>-Free-Vector-Images</a:t>
            </a:r>
            <a:r>
              <a:rPr lang="en-GB" sz="1200" dirty="0" smtClean="0"/>
              <a:t> licensed under </a:t>
            </a:r>
            <a:r>
              <a:rPr lang="en-GB" sz="1200" u="sng" dirty="0" smtClean="0">
                <a:hlinkClick r:id="rId5"/>
              </a:rPr>
              <a:t>CC0</a:t>
            </a:r>
            <a:r>
              <a:rPr lang="en-GB" sz="1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7CEB-1B89-4F1F-8D06-60395D13A8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9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Emoji provided free by </a:t>
            </a:r>
            <a:r>
              <a:rPr lang="en-GB" sz="1200" dirty="0" err="1" smtClean="0">
                <a:hlinkClick r:id="rId3"/>
              </a:rPr>
              <a:t>EmojiOne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Emoji provided free by </a:t>
            </a:r>
            <a:r>
              <a:rPr lang="en-GB" sz="1200" dirty="0" err="1" smtClean="0">
                <a:hlinkClick r:id="rId3"/>
              </a:rPr>
              <a:t>EmojiOne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Emoji provided free by </a:t>
            </a:r>
            <a:r>
              <a:rPr lang="en-GB" sz="1200" dirty="0" err="1" smtClean="0">
                <a:hlinkClick r:id="rId3"/>
              </a:rPr>
              <a:t>EmojiOne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© </a:t>
            </a:r>
            <a:r>
              <a:rPr lang="en-GB" sz="1200" dirty="0" err="1" smtClean="0">
                <a:hlinkClick r:id="rId3"/>
              </a:rPr>
              <a:t>Pezibear</a:t>
            </a:r>
            <a:r>
              <a:rPr lang="en-GB" sz="1200" dirty="0" smtClean="0"/>
              <a:t> licensed under </a:t>
            </a:r>
            <a:r>
              <a:rPr lang="en-GB" sz="1200" u="sng" dirty="0" smtClean="0">
                <a:hlinkClick r:id="rId4"/>
              </a:rPr>
              <a:t>CC0</a:t>
            </a:r>
            <a:r>
              <a:rPr lang="en-GB" sz="12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© </a:t>
            </a:r>
            <a:r>
              <a:rPr lang="en-GB" sz="1200" dirty="0" err="1" smtClean="0">
                <a:hlinkClick r:id="rId3"/>
              </a:rPr>
              <a:t>Teerasuwat</a:t>
            </a:r>
            <a:r>
              <a:rPr lang="en-GB" sz="1200" dirty="0" smtClean="0"/>
              <a:t> licensed under </a:t>
            </a:r>
            <a:r>
              <a:rPr lang="en-GB" sz="1200" u="sng" dirty="0" smtClean="0">
                <a:hlinkClick r:id="rId4"/>
              </a:rPr>
              <a:t>CC0</a:t>
            </a:r>
            <a:r>
              <a:rPr lang="en-GB" sz="12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© </a:t>
            </a:r>
            <a:r>
              <a:rPr lang="en-GB" sz="1200" dirty="0" err="1" smtClean="0">
                <a:hlinkClick r:id="rId3"/>
              </a:rPr>
              <a:t>Bunzellisa</a:t>
            </a:r>
            <a:r>
              <a:rPr lang="en-GB" sz="1200" dirty="0" smtClean="0"/>
              <a:t> licensed under </a:t>
            </a:r>
            <a:r>
              <a:rPr lang="en-GB" sz="1200" u="sng" dirty="0" smtClean="0">
                <a:hlinkClick r:id="rId4"/>
              </a:rPr>
              <a:t>CC0</a:t>
            </a:r>
            <a:r>
              <a:rPr lang="en-GB" sz="12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© </a:t>
            </a:r>
            <a:r>
              <a:rPr lang="en-GB" sz="1200" dirty="0" err="1" smtClean="0">
                <a:hlinkClick r:id="rId3"/>
              </a:rPr>
              <a:t>Clkr</a:t>
            </a:r>
            <a:r>
              <a:rPr lang="en-GB" sz="1200" dirty="0" smtClean="0">
                <a:hlinkClick r:id="rId3"/>
              </a:rPr>
              <a:t>-Free-Vector-Images</a:t>
            </a:r>
            <a:r>
              <a:rPr lang="en-GB" sz="1200" dirty="0" smtClean="0"/>
              <a:t> licensed under </a:t>
            </a:r>
            <a:r>
              <a:rPr lang="en-GB" sz="1200" u="sng" dirty="0" smtClean="0">
                <a:hlinkClick r:id="rId4"/>
              </a:rPr>
              <a:t>CC0</a:t>
            </a:r>
            <a:r>
              <a:rPr lang="en-GB" sz="12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5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© </a:t>
            </a:r>
            <a:r>
              <a:rPr lang="en-GB" sz="1200" dirty="0" err="1" smtClean="0">
                <a:hlinkClick r:id="rId3"/>
              </a:rPr>
              <a:t>OpenClipart</a:t>
            </a:r>
            <a:r>
              <a:rPr lang="en-GB" sz="1200" dirty="0" smtClean="0">
                <a:hlinkClick r:id="rId3"/>
              </a:rPr>
              <a:t>-Vectors</a:t>
            </a:r>
            <a:r>
              <a:rPr lang="en-GB" sz="1200" dirty="0" smtClean="0"/>
              <a:t> licensed under </a:t>
            </a:r>
            <a:r>
              <a:rPr lang="en-GB" sz="1200" u="sng" dirty="0" smtClean="0">
                <a:hlinkClick r:id="rId4"/>
              </a:rPr>
              <a:t>CC0</a:t>
            </a:r>
            <a:r>
              <a:rPr lang="en-GB" sz="12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CE2A-C464-434A-8D28-835B8E3EB4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1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21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8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54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304800" y="19812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Artboard 1@2x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pixabay.com/en/person-human-child-girl-blond-83679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huahua-dog-puppy-cute-pet-62492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s://creativecommons.org/publicdomain/zero/1.0/deed.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d-dirty-feet-shoes-muddy-dirt-268992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creativecommons.org/publicdomain/zero/1.0/deed.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easure-chest-treasure-gold-box-31223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creativecommons.org/publicdomain/zero/1.0/deed.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ut-icon-infographic-metal-scissors-129755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creativecommons.org/publicdomain/zero/1.0/deed.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5018"/>
            <a:ext cx="7772400" cy="1470025"/>
          </a:xfrm>
        </p:spPr>
        <p:txBody>
          <a:bodyPr/>
          <a:lstStyle/>
          <a:p>
            <a:r>
              <a:rPr lang="en-GB" sz="3200" b="1" dirty="0">
                <a:solidFill>
                  <a:srgbClr val="2BA1FF"/>
                </a:solidFill>
                <a:latin typeface="Arial"/>
                <a:cs typeface="Arial"/>
              </a:rPr>
              <a:t>Create, connect and share respect: </a:t>
            </a:r>
            <a:r>
              <a:rPr lang="en-GB" sz="32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32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3200" dirty="0" smtClean="0">
                <a:solidFill>
                  <a:srgbClr val="2BA1FF"/>
                </a:solidFill>
                <a:latin typeface="Arial"/>
                <a:cs typeface="Arial"/>
              </a:rPr>
              <a:t>A </a:t>
            </a:r>
            <a:r>
              <a:rPr lang="en-GB" sz="3200" dirty="0">
                <a:solidFill>
                  <a:srgbClr val="2BA1FF"/>
                </a:solidFill>
                <a:latin typeface="Arial"/>
                <a:cs typeface="Arial"/>
              </a:rPr>
              <a:t>better internet starts with you!</a:t>
            </a:r>
            <a:r>
              <a:rPr lang="en-GB" sz="2400" dirty="0">
                <a:latin typeface="Arial"/>
                <a:cs typeface="Arial"/>
              </a:rPr>
              <a:t/>
            </a:r>
            <a:br>
              <a:rPr lang="en-GB" sz="2400" dirty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5867"/>
            <a:ext cx="6400800" cy="722661"/>
          </a:xfrm>
        </p:spPr>
        <p:txBody>
          <a:bodyPr/>
          <a:lstStyle/>
          <a:p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Wellbeing and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healthy relationships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Book no backgroun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5" y="1971488"/>
            <a:ext cx="1278965" cy="847160"/>
          </a:xfrm>
          <a:prstGeom prst="rect">
            <a:avLst/>
          </a:prstGeom>
        </p:spPr>
      </p:pic>
      <p:pic>
        <p:nvPicPr>
          <p:cNvPr id="5" name="Picture 4" descr="Fil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87" y="1956546"/>
            <a:ext cx="862853" cy="751964"/>
          </a:xfrm>
          <a:prstGeom prst="rect">
            <a:avLst/>
          </a:prstGeom>
        </p:spPr>
      </p:pic>
      <p:pic>
        <p:nvPicPr>
          <p:cNvPr id="6" name="Picture 5" descr="Music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1" y="1788611"/>
            <a:ext cx="1344706" cy="1183151"/>
          </a:xfrm>
          <a:prstGeom prst="rect">
            <a:avLst/>
          </a:prstGeom>
        </p:spPr>
      </p:pic>
      <p:pic>
        <p:nvPicPr>
          <p:cNvPr id="7" name="Picture 6" descr="Art-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89" y="1903068"/>
            <a:ext cx="991347" cy="10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351" y="1086257"/>
            <a:ext cx="85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You will now see 5 different ways people behaved online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187" y="2271438"/>
            <a:ext cx="67494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Hands in the air: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Great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 A really kind thing to do</a:t>
            </a:r>
          </a:p>
          <a:p>
            <a:pPr marL="0" indent="0" algn="ctr">
              <a:buNone/>
            </a:pPr>
            <a:endParaRPr lang="en-GB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2BA1FF"/>
                </a:solidFill>
                <a:latin typeface="Arial"/>
                <a:cs typeface="Arial"/>
              </a:rPr>
              <a:t>Hands on your shoulders: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I’m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not sure this is okay</a:t>
            </a:r>
          </a:p>
          <a:p>
            <a:pPr marL="0" indent="0" algn="ctr">
              <a:buNone/>
            </a:pPr>
            <a:endParaRPr lang="en-GB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FF6600"/>
                </a:solidFill>
                <a:latin typeface="Arial"/>
                <a:cs typeface="Arial"/>
              </a:rPr>
              <a:t>Arms crossed: </a:t>
            </a:r>
            <a:r>
              <a:rPr lang="en-GB" dirty="0" smtClean="0">
                <a:solidFill>
                  <a:srgbClr val="FF6600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FF6600"/>
                </a:solidFill>
                <a:latin typeface="Arial"/>
                <a:cs typeface="Arial"/>
              </a:rPr>
              <a:t>This </a:t>
            </a:r>
            <a:r>
              <a:rPr lang="en-GB" dirty="0">
                <a:solidFill>
                  <a:srgbClr val="FF6600"/>
                </a:solidFill>
                <a:latin typeface="Arial"/>
                <a:cs typeface="Arial"/>
              </a:rPr>
              <a:t>isn’t a kind way to behave online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125" y="1714501"/>
            <a:ext cx="821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Decide how you feel about each one using these actions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3300" y="1657947"/>
            <a:ext cx="786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2BA1FF"/>
                </a:solidFill>
                <a:latin typeface="Arial"/>
                <a:cs typeface="Arial"/>
              </a:rPr>
              <a:t>1. </a:t>
            </a:r>
            <a:r>
              <a:rPr lang="en-GB" dirty="0" err="1">
                <a:solidFill>
                  <a:srgbClr val="2BA1FF"/>
                </a:solidFill>
                <a:latin typeface="Arial"/>
                <a:cs typeface="Arial"/>
              </a:rPr>
              <a:t>Mikala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 takes a really silly photo of </a:t>
            </a:r>
            <a:r>
              <a:rPr lang="en-GB" dirty="0" err="1">
                <a:solidFill>
                  <a:srgbClr val="2BA1FF"/>
                </a:solidFill>
                <a:latin typeface="Arial"/>
                <a:cs typeface="Arial"/>
              </a:rPr>
              <a:t>Abi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.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Later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on, </a:t>
            </a:r>
            <a:r>
              <a:rPr lang="en-GB" dirty="0" err="1">
                <a:solidFill>
                  <a:srgbClr val="2BA1FF"/>
                </a:solidFill>
                <a:latin typeface="Arial"/>
                <a:cs typeface="Arial"/>
              </a:rPr>
              <a:t>Mikala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 shares it with some other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friends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without checking with </a:t>
            </a:r>
            <a:r>
              <a:rPr lang="en-GB" dirty="0" err="1">
                <a:solidFill>
                  <a:srgbClr val="2BA1FF"/>
                </a:solidFill>
                <a:latin typeface="Arial"/>
                <a:cs typeface="Arial"/>
              </a:rPr>
              <a:t>Abi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0904" y="4174028"/>
            <a:ext cx="5094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Hands in the air: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Great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 A really kind thing to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2BA1FF"/>
                </a:solidFill>
                <a:latin typeface="Arial"/>
                <a:cs typeface="Arial"/>
              </a:rPr>
              <a:t>Hands on your shoulders: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I’m </a:t>
            </a:r>
            <a:r>
              <a:rPr lang="en-GB" sz="1400" dirty="0">
                <a:solidFill>
                  <a:srgbClr val="2BA1FF"/>
                </a:solidFill>
                <a:latin typeface="Arial"/>
                <a:cs typeface="Arial"/>
              </a:rPr>
              <a:t>not sure this is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okay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FF6600"/>
                </a:solidFill>
                <a:latin typeface="Arial"/>
                <a:cs typeface="Arial"/>
              </a:rPr>
              <a:t>Arms crossed: </a:t>
            </a:r>
            <a:r>
              <a:rPr lang="en-GB" sz="1400" dirty="0" smtClean="0">
                <a:solidFill>
                  <a:srgbClr val="FF6600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srgbClr val="FF6600"/>
                </a:solidFill>
                <a:latin typeface="Arial"/>
                <a:cs typeface="Arial"/>
              </a:rPr>
              <a:t>isn’t a kind way to behave online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81" y="2613331"/>
            <a:ext cx="2031802" cy="2637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6172" y="5250964"/>
            <a:ext cx="2623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© 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  <a:hlinkClick r:id="rId4"/>
              </a:rPr>
              <a:t>Pezibear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licensed under </a:t>
            </a:r>
            <a:r>
              <a:rPr lang="en-GB" sz="900" u="sng" dirty="0">
                <a:solidFill>
                  <a:srgbClr val="2BA1FF"/>
                </a:solidFill>
                <a:latin typeface="Arial"/>
                <a:cs typeface="Arial"/>
                <a:hlinkClick r:id="rId5"/>
              </a:rPr>
              <a:t>CC0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174" y="1657947"/>
            <a:ext cx="786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2BA1FF"/>
                </a:solidFill>
                <a:latin typeface="Arial"/>
                <a:cs typeface="Arial"/>
              </a:rPr>
              <a:t>2.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Josh sees Kerry upset at school. He knows her favourite animals are dogs, so later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on he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finds a funny video of some puppies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and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sends it to Kerry.</a:t>
            </a:r>
          </a:p>
          <a:p>
            <a:endParaRPr lang="en-US" dirty="0">
              <a:solidFill>
                <a:srgbClr val="2BA1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4705" y="5311700"/>
            <a:ext cx="2623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© 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  <a:hlinkClick r:id="rId3"/>
              </a:rPr>
              <a:t>Teerasuwat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licensed under </a:t>
            </a:r>
            <a:r>
              <a:rPr lang="en-GB" sz="900" u="sng" dirty="0">
                <a:solidFill>
                  <a:srgbClr val="2BA1FF"/>
                </a:solidFill>
                <a:latin typeface="Arial"/>
                <a:cs typeface="Arial"/>
                <a:hlinkClick r:id="rId4"/>
              </a:rPr>
              <a:t>CC0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99" y="3327838"/>
            <a:ext cx="3015317" cy="2010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36" y="4239511"/>
            <a:ext cx="5094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Hands in the air: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Great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 A really kind thing to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2BA1FF"/>
                </a:solidFill>
                <a:latin typeface="Arial"/>
                <a:cs typeface="Arial"/>
              </a:rPr>
              <a:t>Hands on your shoulders: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I’m </a:t>
            </a:r>
            <a:r>
              <a:rPr lang="en-GB" sz="1400" dirty="0">
                <a:solidFill>
                  <a:srgbClr val="2BA1FF"/>
                </a:solidFill>
                <a:latin typeface="Arial"/>
                <a:cs typeface="Arial"/>
              </a:rPr>
              <a:t>not sure this is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okay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FF6600"/>
                </a:solidFill>
                <a:latin typeface="Arial"/>
                <a:cs typeface="Arial"/>
              </a:rPr>
              <a:t>Arms crossed: </a:t>
            </a:r>
            <a:r>
              <a:rPr lang="en-GB" sz="1400" dirty="0" smtClean="0">
                <a:solidFill>
                  <a:srgbClr val="FF6600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srgbClr val="FF6600"/>
                </a:solidFill>
                <a:latin typeface="Arial"/>
                <a:cs typeface="Arial"/>
              </a:rPr>
              <a:t>isn’t a kind way to behave online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4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175" y="1657947"/>
            <a:ext cx="5366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2BA1FF"/>
                </a:solidFill>
                <a:latin typeface="Arial"/>
                <a:cs typeface="Arial"/>
              </a:rPr>
              <a:t>3. </a:t>
            </a:r>
            <a:r>
              <a:rPr lang="en-GB" dirty="0" err="1">
                <a:solidFill>
                  <a:srgbClr val="2BA1FF"/>
                </a:solidFill>
                <a:latin typeface="Arial"/>
                <a:cs typeface="Arial"/>
              </a:rPr>
              <a:t>Afua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 falls in the mud in the park.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Her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brother films her falling over, and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sends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it to her because he thinks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she’ll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find it funny too.</a:t>
            </a:r>
          </a:p>
          <a:p>
            <a:endParaRPr lang="en-US" dirty="0">
              <a:solidFill>
                <a:srgbClr val="2BA1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8129" y="5311700"/>
            <a:ext cx="20100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© 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  <a:hlinkClick r:id="rId3"/>
              </a:rPr>
              <a:t>Bunzellisa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licensed under </a:t>
            </a:r>
            <a:r>
              <a:rPr lang="en-GB" sz="900" u="sng" dirty="0">
                <a:solidFill>
                  <a:srgbClr val="2BA1FF"/>
                </a:solidFill>
                <a:latin typeface="Arial"/>
                <a:cs typeface="Arial"/>
                <a:hlinkClick r:id="rId4"/>
              </a:rPr>
              <a:t>CC0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0" y="2031641"/>
            <a:ext cx="2449794" cy="3280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802" y="4251003"/>
            <a:ext cx="5094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Hands in the air: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Great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 A really kind thing to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2BA1FF"/>
                </a:solidFill>
                <a:latin typeface="Arial"/>
                <a:cs typeface="Arial"/>
              </a:rPr>
              <a:t>Hands on your shoulders: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I’m </a:t>
            </a:r>
            <a:r>
              <a:rPr lang="en-GB" sz="1400" dirty="0">
                <a:solidFill>
                  <a:srgbClr val="2BA1FF"/>
                </a:solidFill>
                <a:latin typeface="Arial"/>
                <a:cs typeface="Arial"/>
              </a:rPr>
              <a:t>not sure this is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okay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FF6600"/>
                </a:solidFill>
                <a:latin typeface="Arial"/>
                <a:cs typeface="Arial"/>
              </a:rPr>
              <a:t>Arms crossed: </a:t>
            </a:r>
            <a:r>
              <a:rPr lang="en-GB" sz="1400" dirty="0" smtClean="0">
                <a:solidFill>
                  <a:srgbClr val="FF6600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srgbClr val="FF6600"/>
                </a:solidFill>
                <a:latin typeface="Arial"/>
                <a:cs typeface="Arial"/>
              </a:rPr>
              <a:t>isn’t a kind way to behave online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5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175" y="1657947"/>
            <a:ext cx="53660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2BA1FF"/>
                </a:solidFill>
                <a:latin typeface="Arial"/>
                <a:cs typeface="Arial"/>
              </a:rPr>
              <a:t>4.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Martha logs in to her favourite game that she plays with her friends from school. She makes a mistake and loses all the 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points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they had won yesterday. Her 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friends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get angry, and make her leave 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the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game.</a:t>
            </a:r>
          </a:p>
          <a:p>
            <a:endParaRPr lang="en-US" dirty="0">
              <a:solidFill>
                <a:srgbClr val="2BA1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7787" y="5074457"/>
            <a:ext cx="17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© 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  <a:hlinkClick r:id="rId3"/>
              </a:rPr>
              <a:t>Clkr-Free-Vector-</a:t>
            </a:r>
            <a:r>
              <a:rPr lang="en-GB" sz="900" dirty="0" smtClean="0">
                <a:solidFill>
                  <a:srgbClr val="2BA1FF"/>
                </a:solidFill>
                <a:latin typeface="Arial"/>
                <a:cs typeface="Arial"/>
                <a:hlinkClick r:id="rId3"/>
              </a:rPr>
              <a:t>Images</a:t>
            </a:r>
            <a:r>
              <a:rPr lang="en-GB" sz="9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9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900" dirty="0" smtClean="0">
                <a:solidFill>
                  <a:srgbClr val="2BA1FF"/>
                </a:solidFill>
                <a:latin typeface="Arial"/>
                <a:cs typeface="Arial"/>
              </a:rPr>
              <a:t>licensed 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under </a:t>
            </a:r>
            <a:r>
              <a:rPr lang="en-GB" sz="900" u="sng" dirty="0">
                <a:solidFill>
                  <a:srgbClr val="2BA1FF"/>
                </a:solidFill>
                <a:latin typeface="Arial"/>
                <a:cs typeface="Arial"/>
                <a:hlinkClick r:id="rId4"/>
              </a:rPr>
              <a:t>CC0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1" y="2650737"/>
            <a:ext cx="3233895" cy="2263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175" y="4174028"/>
            <a:ext cx="5094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Hands in the air: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Great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 A really kind thing to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2BA1FF"/>
                </a:solidFill>
                <a:latin typeface="Arial"/>
                <a:cs typeface="Arial"/>
              </a:rPr>
              <a:t>Hands on your shoulders: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I’m </a:t>
            </a:r>
            <a:r>
              <a:rPr lang="en-GB" sz="1400" dirty="0">
                <a:solidFill>
                  <a:srgbClr val="2BA1FF"/>
                </a:solidFill>
                <a:latin typeface="Arial"/>
                <a:cs typeface="Arial"/>
              </a:rPr>
              <a:t>not sure this is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okay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FF6600"/>
                </a:solidFill>
                <a:latin typeface="Arial"/>
                <a:cs typeface="Arial"/>
              </a:rPr>
              <a:t>Arms crossed: </a:t>
            </a:r>
            <a:r>
              <a:rPr lang="en-GB" sz="1400" dirty="0" smtClean="0">
                <a:solidFill>
                  <a:srgbClr val="FF6600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srgbClr val="FF6600"/>
                </a:solidFill>
                <a:latin typeface="Arial"/>
                <a:cs typeface="Arial"/>
              </a:rPr>
              <a:t>isn’t a kind way to behave online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6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175" y="1657947"/>
            <a:ext cx="53660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2BA1FF"/>
                </a:solidFill>
                <a:latin typeface="Arial"/>
                <a:cs typeface="Arial"/>
              </a:rPr>
              <a:t>5. </a:t>
            </a:r>
            <a:r>
              <a:rPr lang="en-GB" sz="2000" dirty="0" err="1">
                <a:solidFill>
                  <a:srgbClr val="2BA1FF"/>
                </a:solidFill>
                <a:latin typeface="Arial"/>
                <a:cs typeface="Arial"/>
              </a:rPr>
              <a:t>Siddiq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 gets a new haircut. 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After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school he gets a message from someone saying that they don’t like it. 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A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couple of other people see this, and 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start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saying other upsetting things to him. </a:t>
            </a:r>
          </a:p>
          <a:p>
            <a:endParaRPr lang="en-US" dirty="0">
              <a:solidFill>
                <a:srgbClr val="2BA1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3444" y="4551943"/>
            <a:ext cx="17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© 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  <a:hlinkClick r:id="rId3"/>
              </a:rPr>
              <a:t>OpenClipart-Vectors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licensed under </a:t>
            </a:r>
            <a:r>
              <a:rPr lang="en-GB" sz="900" u="sng" dirty="0">
                <a:solidFill>
                  <a:srgbClr val="2BA1FF"/>
                </a:solidFill>
                <a:latin typeface="Arial"/>
                <a:cs typeface="Arial"/>
                <a:hlinkClick r:id="rId4"/>
              </a:rPr>
              <a:t>CC0</a:t>
            </a:r>
            <a:r>
              <a:rPr lang="en-GB" sz="900" dirty="0">
                <a:solidFill>
                  <a:srgbClr val="2BA1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6762">
            <a:off x="5499355" y="2431051"/>
            <a:ext cx="3293554" cy="2660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268" y="4008586"/>
            <a:ext cx="50948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Hands in the air: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Great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! A really kind thing to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2BA1FF"/>
                </a:solidFill>
                <a:latin typeface="Arial"/>
                <a:cs typeface="Arial"/>
              </a:rPr>
              <a:t>Hands on your shoulders: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I’m </a:t>
            </a:r>
            <a:r>
              <a:rPr lang="en-GB" sz="1400" dirty="0">
                <a:solidFill>
                  <a:srgbClr val="2BA1FF"/>
                </a:solidFill>
                <a:latin typeface="Arial"/>
                <a:cs typeface="Arial"/>
              </a:rPr>
              <a:t>not sure this is </a:t>
            </a:r>
            <a:r>
              <a:rPr lang="en-GB" sz="1400" dirty="0" smtClean="0">
                <a:solidFill>
                  <a:srgbClr val="2BA1FF"/>
                </a:solidFill>
                <a:latin typeface="Arial"/>
                <a:cs typeface="Arial"/>
              </a:rPr>
              <a:t>okay</a:t>
            </a:r>
          </a:p>
          <a:p>
            <a:pPr marL="0" indent="0" algn="r">
              <a:buNone/>
            </a:pPr>
            <a:endParaRPr lang="en-GB" sz="14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GB" sz="1400" b="1" dirty="0">
                <a:solidFill>
                  <a:srgbClr val="FF6600"/>
                </a:solidFill>
                <a:latin typeface="Arial"/>
                <a:cs typeface="Arial"/>
              </a:rPr>
              <a:t>Arms crossed: </a:t>
            </a:r>
            <a:r>
              <a:rPr lang="en-GB" sz="1400" dirty="0" smtClean="0">
                <a:solidFill>
                  <a:srgbClr val="FF6600"/>
                </a:solidFill>
                <a:latin typeface="Arial"/>
                <a:cs typeface="Arial"/>
              </a:rPr>
              <a:t>This </a:t>
            </a:r>
            <a:r>
              <a:rPr lang="en-GB" sz="1400" dirty="0">
                <a:solidFill>
                  <a:srgbClr val="FF6600"/>
                </a:solidFill>
                <a:latin typeface="Arial"/>
                <a:cs typeface="Arial"/>
              </a:rPr>
              <a:t>isn’t a kind way to behave online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2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6564" y="1833558"/>
            <a:ext cx="82833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2BA1FF"/>
                </a:solidFill>
                <a:latin typeface="Arial"/>
                <a:cs typeface="Arial"/>
              </a:rPr>
              <a:t>Different people will find </a:t>
            </a:r>
            <a:r>
              <a:rPr lang="en-GB" sz="3600" b="1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3600" b="1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3600" b="1" dirty="0" smtClean="0">
                <a:solidFill>
                  <a:srgbClr val="2BA1FF"/>
                </a:solidFill>
                <a:latin typeface="Arial"/>
                <a:cs typeface="Arial"/>
              </a:rPr>
              <a:t>different </a:t>
            </a:r>
            <a:r>
              <a:rPr lang="en-GB" sz="3600" b="1" dirty="0">
                <a:solidFill>
                  <a:srgbClr val="2BA1FF"/>
                </a:solidFill>
                <a:latin typeface="Arial"/>
                <a:cs typeface="Arial"/>
              </a:rPr>
              <a:t>things upsetting, </a:t>
            </a:r>
            <a:r>
              <a:rPr lang="en-GB" sz="3600" b="1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3600" b="1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3600" b="1" dirty="0" smtClean="0">
                <a:solidFill>
                  <a:srgbClr val="2BA1FF"/>
                </a:solidFill>
                <a:latin typeface="Arial"/>
                <a:cs typeface="Arial"/>
              </a:rPr>
              <a:t>mean</a:t>
            </a:r>
            <a:r>
              <a:rPr lang="en-GB" sz="3600" b="1" dirty="0">
                <a:solidFill>
                  <a:srgbClr val="2BA1FF"/>
                </a:solidFill>
                <a:latin typeface="Arial"/>
                <a:cs typeface="Arial"/>
              </a:rPr>
              <a:t>, funny or interesting.</a:t>
            </a:r>
          </a:p>
          <a:p>
            <a:pPr marL="0" indent="0" algn="ctr">
              <a:buNone/>
            </a:pPr>
            <a:endParaRPr lang="en-GB" dirty="0">
              <a:solidFill>
                <a:srgbClr val="2BA1F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However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, in general we all need the same key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ingredients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from our friends and family to be </a:t>
            </a: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2BA1FF"/>
                </a:solidFill>
                <a:latin typeface="Arial"/>
                <a:cs typeface="Arial"/>
              </a:rPr>
              <a:t>happy </a:t>
            </a:r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online.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07" y="645208"/>
            <a:ext cx="8689068" cy="683641"/>
          </a:xfrm>
        </p:spPr>
        <p:txBody>
          <a:bodyPr/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What are the key ingredients we need to 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feel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happy and good about ourselves online?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734" y="2767136"/>
            <a:ext cx="1992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BA1FF"/>
                </a:solidFill>
                <a:latin typeface="Arial"/>
                <a:cs typeface="Arial"/>
              </a:rPr>
              <a:t>Sharing things with other to cheer them up or make them </a:t>
            </a:r>
            <a:r>
              <a:rPr lang="en-GB" sz="1600" dirty="0" smtClean="0">
                <a:solidFill>
                  <a:srgbClr val="2BA1FF"/>
                </a:solidFill>
                <a:latin typeface="Arial"/>
                <a:cs typeface="Arial"/>
              </a:rPr>
              <a:t>laugh</a:t>
            </a:r>
            <a:endParaRPr lang="en-GB" sz="1600" dirty="0">
              <a:solidFill>
                <a:srgbClr val="2BA1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868" y="4639789"/>
            <a:ext cx="1598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2BA1FF"/>
                </a:solidFill>
                <a:latin typeface="Arial"/>
                <a:cs typeface="Arial"/>
              </a:rPr>
              <a:t>Making positive </a:t>
            </a:r>
            <a:r>
              <a:rPr lang="en-GB" sz="1600" dirty="0" smtClean="0">
                <a:solidFill>
                  <a:srgbClr val="2BA1FF"/>
                </a:solidFill>
                <a:latin typeface="Arial"/>
                <a:cs typeface="Arial"/>
              </a:rPr>
              <a:t/>
            </a:r>
            <a:br>
              <a:rPr lang="en-GB" sz="1600" dirty="0" smtClean="0">
                <a:solidFill>
                  <a:srgbClr val="2BA1FF"/>
                </a:solidFill>
                <a:latin typeface="Arial"/>
                <a:cs typeface="Arial"/>
              </a:rPr>
            </a:br>
            <a:r>
              <a:rPr lang="en-GB" sz="1600" dirty="0" smtClean="0">
                <a:solidFill>
                  <a:srgbClr val="2BA1FF"/>
                </a:solidFill>
                <a:latin typeface="Arial"/>
                <a:cs typeface="Arial"/>
              </a:rPr>
              <a:t>choices online</a:t>
            </a:r>
            <a:endParaRPr lang="en-GB" sz="1600" dirty="0">
              <a:solidFill>
                <a:srgbClr val="2BA1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8188" y="4393568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rgbClr val="2BA1FF"/>
                </a:solidFill>
                <a:latin typeface="Arial"/>
                <a:cs typeface="Arial"/>
              </a:rPr>
              <a:t>Checking with others before about the things we share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5078" y="2029827"/>
            <a:ext cx="26829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kern="1200" dirty="0" smtClean="0">
                <a:solidFill>
                  <a:srgbClr val="2BA1FF"/>
                </a:solidFill>
                <a:latin typeface="Arial"/>
                <a:cs typeface="Arial"/>
              </a:rPr>
              <a:t>Knowing what to do if something goes wrong</a:t>
            </a:r>
            <a:endParaRPr lang="en-GB" sz="1600" kern="1200" dirty="0">
              <a:solidFill>
                <a:srgbClr val="2BA1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8221" y="3089557"/>
            <a:ext cx="202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kern="1200" dirty="0" smtClean="0">
                <a:solidFill>
                  <a:srgbClr val="2BA1FF"/>
                </a:solidFill>
                <a:latin typeface="Arial"/>
                <a:cs typeface="Arial"/>
              </a:rPr>
              <a:t>Taking regular breaks from the internet</a:t>
            </a:r>
            <a:endParaRPr lang="en-GB" sz="1600" kern="1200" dirty="0">
              <a:solidFill>
                <a:srgbClr val="2BA1FF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07" y="1934333"/>
            <a:ext cx="2423971" cy="3162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182">
            <a:off x="3927353" y="2525258"/>
            <a:ext cx="576336" cy="576336"/>
          </a:xfrm>
          <a:prstGeom prst="rect">
            <a:avLst/>
          </a:prstGeom>
        </p:spPr>
      </p:pic>
      <p:pic>
        <p:nvPicPr>
          <p:cNvPr id="11" name="Picture 10" descr="Heart eyes-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0" y="2767136"/>
            <a:ext cx="836460" cy="836460"/>
          </a:xfrm>
          <a:prstGeom prst="rect">
            <a:avLst/>
          </a:prstGeom>
        </p:spPr>
      </p:pic>
      <p:pic>
        <p:nvPicPr>
          <p:cNvPr id="13" name="Picture 12" descr="Sunglasses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54" y="2155373"/>
            <a:ext cx="658053" cy="65805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90674" y="1875389"/>
            <a:ext cx="1180333" cy="694711"/>
            <a:chOff x="2990674" y="1875389"/>
            <a:chExt cx="1180333" cy="694711"/>
          </a:xfrm>
        </p:grpSpPr>
        <p:sp>
          <p:nvSpPr>
            <p:cNvPr id="10" name="Can 9"/>
            <p:cNvSpPr/>
            <p:nvPr/>
          </p:nvSpPr>
          <p:spPr>
            <a:xfrm rot="7226008">
              <a:off x="3218172" y="1647891"/>
              <a:ext cx="694711" cy="1149707"/>
            </a:xfrm>
            <a:prstGeom prst="can">
              <a:avLst/>
            </a:prstGeom>
            <a:solidFill>
              <a:srgbClr val="2BA1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751004">
              <a:off x="3089015" y="1970786"/>
              <a:ext cx="10819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Helping </a:t>
              </a:r>
              <a:br>
                <a:rPr lang="en-GB" sz="10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GB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our friends online</a:t>
              </a:r>
              <a:endParaRPr lang="en-GB" sz="1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4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41799" y="599567"/>
            <a:ext cx="4697969" cy="55338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How can we make sure we </a:t>
            </a:r>
            <a:r>
              <a:rPr lang="en-GB" sz="2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GB" sz="2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2800" dirty="0" smtClean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lang="en-GB" sz="2800" dirty="0">
                <a:solidFill>
                  <a:srgbClr val="FFFFFF"/>
                </a:solidFill>
                <a:latin typeface="Arial"/>
                <a:cs typeface="Arial"/>
              </a:rPr>
              <a:t>a good friend online?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930153"/>
            <a:ext cx="7108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BA1FF"/>
                </a:solidFill>
                <a:latin typeface="Arial"/>
                <a:cs typeface="Arial"/>
              </a:rPr>
              <a:t>Support </a:t>
            </a:r>
            <a:r>
              <a:rPr lang="en-GB" b="1" dirty="0" smtClean="0">
                <a:solidFill>
                  <a:srgbClr val="2BA1FF"/>
                </a:solidFill>
                <a:latin typeface="Arial"/>
                <a:cs typeface="Arial"/>
              </a:rPr>
              <a:t>others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2BA1FF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BA1FF"/>
                </a:solidFill>
                <a:latin typeface="Arial"/>
                <a:cs typeface="Arial"/>
              </a:rPr>
              <a:t>Be kind and </a:t>
            </a:r>
            <a:r>
              <a:rPr lang="en-GB" b="1" dirty="0" smtClean="0">
                <a:solidFill>
                  <a:srgbClr val="2BA1FF"/>
                </a:solidFill>
                <a:latin typeface="Arial"/>
                <a:cs typeface="Arial"/>
              </a:rPr>
              <a:t>respectful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2BA1FF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BA1FF"/>
                </a:solidFill>
                <a:latin typeface="Arial"/>
                <a:cs typeface="Arial"/>
              </a:rPr>
              <a:t>Check before you </a:t>
            </a:r>
            <a:r>
              <a:rPr lang="en-GB" b="1" dirty="0" smtClean="0">
                <a:solidFill>
                  <a:srgbClr val="2BA1FF"/>
                </a:solidFill>
                <a:latin typeface="Arial"/>
                <a:cs typeface="Arial"/>
              </a:rPr>
              <a:t>share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2BA1FF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BA1FF"/>
                </a:solidFill>
                <a:latin typeface="Arial"/>
                <a:cs typeface="Arial"/>
              </a:rPr>
              <a:t>Share </a:t>
            </a:r>
            <a:r>
              <a:rPr lang="en-GB" b="1" dirty="0" smtClean="0">
                <a:solidFill>
                  <a:srgbClr val="2BA1FF"/>
                </a:solidFill>
                <a:latin typeface="Arial"/>
                <a:cs typeface="Arial"/>
              </a:rPr>
              <a:t>positivity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2BA1FF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2BA1FF"/>
                </a:solidFill>
                <a:latin typeface="Arial"/>
                <a:cs typeface="Arial"/>
              </a:rPr>
              <a:t>Ask for </a:t>
            </a:r>
            <a:r>
              <a:rPr lang="en-GB" b="1" dirty="0" smtClean="0">
                <a:solidFill>
                  <a:srgbClr val="2BA1FF"/>
                </a:solidFill>
                <a:latin typeface="Arial"/>
                <a:cs typeface="Arial"/>
              </a:rPr>
              <a:t>help</a:t>
            </a:r>
            <a:endParaRPr lang="en-GB" sz="1800" dirty="0">
              <a:solidFill>
                <a:srgbClr val="2BA1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2BA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4410" y="2076139"/>
            <a:ext cx="428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BA1FF"/>
                </a:solidFill>
                <a:latin typeface="Arial"/>
                <a:cs typeface="Arial"/>
              </a:rPr>
              <a:t>We are celebrating Safer Internet Day!</a:t>
            </a:r>
          </a:p>
          <a:p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We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will be doing more fun Safer Internet Day activities today.</a:t>
            </a:r>
          </a:p>
          <a:p>
            <a:endParaRPr lang="en-GB" dirty="0">
              <a:solidFill>
                <a:srgbClr val="2BA1FF"/>
              </a:solidFill>
              <a:latin typeface="Arial"/>
              <a:cs typeface="Arial"/>
            </a:endParaRPr>
          </a:p>
          <a:p>
            <a:r>
              <a:rPr lang="en-GB" sz="1600" dirty="0">
                <a:solidFill>
                  <a:srgbClr val="2BA1FF"/>
                </a:solidFill>
                <a:latin typeface="Arial"/>
                <a:cs typeface="Arial"/>
              </a:rPr>
              <a:t>Now that you know how to create, connect and share respect online, why don’t you teach your family and friends all about what you have learnt today</a:t>
            </a:r>
            <a:r>
              <a:rPr lang="en-GB" sz="1600" dirty="0" smtClean="0">
                <a:solidFill>
                  <a:srgbClr val="2BA1FF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1" y="1519640"/>
            <a:ext cx="3750839" cy="43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292" y="670640"/>
            <a:ext cx="8564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How do you connect with your friends 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and family online?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7" y="1552415"/>
            <a:ext cx="1976474" cy="1976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49" y="2031115"/>
            <a:ext cx="2416845" cy="10377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14" y="2559266"/>
            <a:ext cx="2539403" cy="2539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81" y="3239235"/>
            <a:ext cx="1076325" cy="107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44" y="4643765"/>
            <a:ext cx="2907207" cy="756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18" y="4509156"/>
            <a:ext cx="931793" cy="931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981">
            <a:off x="1092310" y="3412879"/>
            <a:ext cx="799628" cy="1562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77" y="3616090"/>
            <a:ext cx="2056887" cy="158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3475">
            <a:off x="6366574" y="1855659"/>
            <a:ext cx="1781620" cy="15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930" y="984578"/>
            <a:ext cx="828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rgbClr val="F2F2F2"/>
                </a:solidFill>
                <a:latin typeface="Arial"/>
                <a:cs typeface="Arial"/>
              </a:rPr>
              <a:t>Who has ever</a:t>
            </a:r>
            <a:r>
              <a:rPr lang="is-IS" sz="2800" dirty="0" smtClean="0">
                <a:solidFill>
                  <a:srgbClr val="F2F2F2"/>
                </a:solidFill>
                <a:latin typeface="Arial"/>
                <a:cs typeface="Arial"/>
              </a:rPr>
              <a:t>…</a:t>
            </a:r>
            <a:endParaRPr lang="en-GB" sz="28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1668" y="1893208"/>
            <a:ext cx="2740931" cy="1762648"/>
            <a:chOff x="881668" y="1893208"/>
            <a:chExt cx="2740931" cy="1762648"/>
          </a:xfrm>
        </p:grpSpPr>
        <p:sp>
          <p:nvSpPr>
            <p:cNvPr id="6" name="Cloud 5"/>
            <p:cNvSpPr/>
            <p:nvPr/>
          </p:nvSpPr>
          <p:spPr>
            <a:xfrm>
              <a:off x="881668" y="1893208"/>
              <a:ext cx="2740931" cy="1762648"/>
            </a:xfrm>
            <a:prstGeom prst="cloud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16883" y="2315106"/>
              <a:ext cx="18666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solidFill>
                    <a:schemeClr val="bg1"/>
                  </a:solidFill>
                  <a:latin typeface="Arial"/>
                  <a:cs typeface="Arial"/>
                </a:rPr>
                <a:t>Liked their </a:t>
              </a:r>
              <a:r>
                <a:rPr lang="en-GB" sz="1800" dirty="0" smtClean="0">
                  <a:solidFill>
                    <a:schemeClr val="bg1"/>
                  </a:solidFill>
                  <a:latin typeface="Arial"/>
                  <a:cs typeface="Arial"/>
                </a:rPr>
                <a:t>friend’s </a:t>
              </a:r>
              <a:r>
                <a:rPr lang="en-GB" sz="1800" dirty="0">
                  <a:solidFill>
                    <a:schemeClr val="bg1"/>
                  </a:solidFill>
                  <a:latin typeface="Arial"/>
                  <a:cs typeface="Arial"/>
                </a:rPr>
                <a:t>comment</a:t>
              </a:r>
              <a:r>
                <a:rPr lang="en-GB" sz="1800" dirty="0" smtClean="0">
                  <a:solidFill>
                    <a:schemeClr val="bg1"/>
                  </a:solidFill>
                  <a:latin typeface="Arial"/>
                  <a:cs typeface="Arial"/>
                </a:rPr>
                <a:t>?</a:t>
              </a:r>
              <a:endParaRPr lang="en-GB" sz="18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8586" y="1843267"/>
            <a:ext cx="2740931" cy="1762648"/>
            <a:chOff x="4428586" y="1843267"/>
            <a:chExt cx="2740931" cy="1762648"/>
          </a:xfrm>
        </p:grpSpPr>
        <p:sp>
          <p:nvSpPr>
            <p:cNvPr id="8" name="Cloud 7"/>
            <p:cNvSpPr/>
            <p:nvPr/>
          </p:nvSpPr>
          <p:spPr>
            <a:xfrm rot="620439">
              <a:off x="4428586" y="1843267"/>
              <a:ext cx="2740931" cy="1762648"/>
            </a:xfrm>
            <a:prstGeom prst="cloud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 rot="620439">
              <a:off x="4884823" y="2245520"/>
              <a:ext cx="18666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FFFFFF"/>
                  </a:solidFill>
                  <a:latin typeface="Arial"/>
                  <a:cs typeface="Arial"/>
                </a:rPr>
                <a:t>Taken a </a:t>
              </a:r>
              <a:r>
                <a:rPr lang="en-GB" sz="1800" dirty="0" err="1">
                  <a:solidFill>
                    <a:srgbClr val="FFFFFF"/>
                  </a:solidFill>
                  <a:latin typeface="Arial"/>
                  <a:cs typeface="Arial"/>
                </a:rPr>
                <a:t>selfie</a:t>
              </a:r>
              <a:r>
                <a:rPr lang="en-GB" sz="1800" dirty="0">
                  <a:solidFill>
                    <a:srgbClr val="FFFFFF"/>
                  </a:solidFill>
                  <a:latin typeface="Arial"/>
                  <a:cs typeface="Arial"/>
                </a:rPr>
                <a:t> of you and your best friend</a:t>
              </a:r>
              <a:r>
                <a:rPr lang="en-GB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?</a:t>
              </a:r>
              <a:endParaRPr lang="en-GB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70189" y="3655856"/>
            <a:ext cx="2740931" cy="1762648"/>
            <a:chOff x="1970189" y="3655856"/>
            <a:chExt cx="2740931" cy="1762648"/>
          </a:xfrm>
        </p:grpSpPr>
        <p:sp>
          <p:nvSpPr>
            <p:cNvPr id="5" name="Cloud 4"/>
            <p:cNvSpPr/>
            <p:nvPr/>
          </p:nvSpPr>
          <p:spPr>
            <a:xfrm rot="20980720">
              <a:off x="1970189" y="3655856"/>
              <a:ext cx="2740931" cy="1762648"/>
            </a:xfrm>
            <a:prstGeom prst="cloud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 rot="20980720">
              <a:off x="2387600" y="4009284"/>
              <a:ext cx="18666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FFFFFF"/>
                  </a:solidFill>
                  <a:latin typeface="Arial"/>
                  <a:cs typeface="Arial"/>
                </a:rPr>
                <a:t>Chatted in a group message</a:t>
              </a:r>
              <a:r>
                <a:rPr lang="en-GB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?</a:t>
              </a:r>
              <a:endParaRPr lang="en-GB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06091" y="3605915"/>
            <a:ext cx="2740931" cy="1762648"/>
            <a:chOff x="5706091" y="3605915"/>
            <a:chExt cx="2740931" cy="1762648"/>
          </a:xfrm>
        </p:grpSpPr>
        <p:sp>
          <p:nvSpPr>
            <p:cNvPr id="7" name="Cloud 6"/>
            <p:cNvSpPr/>
            <p:nvPr/>
          </p:nvSpPr>
          <p:spPr>
            <a:xfrm>
              <a:off x="5706091" y="3605915"/>
              <a:ext cx="2740931" cy="1762648"/>
            </a:xfrm>
            <a:prstGeom prst="cloud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3001" y="3976289"/>
              <a:ext cx="18666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solidFill>
                    <a:srgbClr val="FFFFFF"/>
                  </a:solidFill>
                  <a:latin typeface="Arial"/>
                  <a:cs typeface="Arial"/>
                </a:rPr>
                <a:t>Helped a friend in an online game</a:t>
              </a:r>
              <a:r>
                <a:rPr lang="en-GB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?</a:t>
              </a:r>
              <a:endParaRPr lang="en-GB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1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158" y="1731453"/>
            <a:ext cx="840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2BA1FF"/>
                </a:solidFill>
                <a:latin typeface="VAG Rounded" panose="020B0500000000000000" pitchFamily="34" charset="0"/>
              </a:rPr>
              <a:t>Think of the 3 friends or family you connect with the most online.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31" y="2258256"/>
            <a:ext cx="3977170" cy="2651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7040" y="5012002"/>
            <a:ext cx="761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Why do 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you </a:t>
            </a:r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like spending time with them online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?</a:t>
            </a:r>
            <a:endParaRPr lang="en-GB" sz="2000" dirty="0">
              <a:solidFill>
                <a:srgbClr val="2BA1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8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7298" y="2912244"/>
            <a:ext cx="3978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/>
                <a:cs typeface="Arial"/>
              </a:rPr>
              <a:t>The internet can give us lots of great opportunities to connect with our friends and </a:t>
            </a:r>
            <a:r>
              <a:rPr lang="en-GB" sz="2000" dirty="0" smtClean="0">
                <a:latin typeface="Arial"/>
                <a:cs typeface="Arial"/>
              </a:rPr>
              <a:t>family</a:t>
            </a:r>
            <a:endParaRPr lang="en-GB" sz="2000" dirty="0"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05200" y="1798191"/>
            <a:ext cx="2336800" cy="1114053"/>
            <a:chOff x="3505200" y="1798191"/>
            <a:chExt cx="2336800" cy="1114053"/>
          </a:xfrm>
        </p:grpSpPr>
        <p:grpSp>
          <p:nvGrpSpPr>
            <p:cNvPr id="4" name="Group 3"/>
            <p:cNvGrpSpPr/>
            <p:nvPr/>
          </p:nvGrpSpPr>
          <p:grpSpPr>
            <a:xfrm>
              <a:off x="3505200" y="1798191"/>
              <a:ext cx="2336800" cy="830997"/>
              <a:chOff x="3505200" y="1798191"/>
              <a:chExt cx="2336800" cy="830997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3505200" y="1798191"/>
                <a:ext cx="2336800" cy="830996"/>
              </a:xfrm>
              <a:prstGeom prst="rect">
                <a:avLst/>
              </a:prstGeom>
              <a:solidFill>
                <a:srgbClr val="2BA1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2BA1FF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89867" y="1798191"/>
                <a:ext cx="21759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Using video chat to talk to family who live far </a:t>
                </a:r>
                <a:r>
                  <a:rPr lang="en-GB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away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19" name="Straight Arrow Connector 18"/>
            <p:cNvCxnSpPr>
              <a:stCxn id="5" idx="0"/>
            </p:cNvCxnSpPr>
            <p:nvPr/>
          </p:nvCxnSpPr>
          <p:spPr bwMode="auto">
            <a:xfrm flipV="1">
              <a:off x="4606416" y="2629188"/>
              <a:ext cx="1" cy="283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BA1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770466" y="2315914"/>
            <a:ext cx="1973834" cy="1663419"/>
            <a:chOff x="770466" y="2315914"/>
            <a:chExt cx="1973834" cy="1663419"/>
          </a:xfrm>
        </p:grpSpPr>
        <p:grpSp>
          <p:nvGrpSpPr>
            <p:cNvPr id="3" name="Group 2"/>
            <p:cNvGrpSpPr/>
            <p:nvPr/>
          </p:nvGrpSpPr>
          <p:grpSpPr>
            <a:xfrm>
              <a:off x="770466" y="2315914"/>
              <a:ext cx="1600201" cy="1663419"/>
              <a:chOff x="770466" y="2315914"/>
              <a:chExt cx="1600201" cy="1663419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70466" y="2315914"/>
                <a:ext cx="1600201" cy="1663419"/>
              </a:xfrm>
              <a:prstGeom prst="rect">
                <a:avLst/>
              </a:prstGeom>
              <a:solidFill>
                <a:srgbClr val="2BA1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2BA1FF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5133" y="2345263"/>
                <a:ext cx="15155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Playing with our school friends on online games at the </a:t>
                </a:r>
                <a:r>
                  <a:rPr lang="en-GB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weekend</a:t>
                </a:r>
                <a:endParaRPr lang="en-GB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2370667" y="3424768"/>
              <a:ext cx="373633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BA1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6409267" y="2315913"/>
            <a:ext cx="2125132" cy="1663419"/>
            <a:chOff x="6409267" y="2315913"/>
            <a:chExt cx="2125132" cy="1663419"/>
          </a:xfrm>
        </p:grpSpPr>
        <p:grpSp>
          <p:nvGrpSpPr>
            <p:cNvPr id="6" name="Group 5"/>
            <p:cNvGrpSpPr/>
            <p:nvPr/>
          </p:nvGrpSpPr>
          <p:grpSpPr>
            <a:xfrm>
              <a:off x="6874932" y="2315913"/>
              <a:ext cx="1659467" cy="1663419"/>
              <a:chOff x="6874932" y="2315913"/>
              <a:chExt cx="1659467" cy="1663419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6874932" y="2315913"/>
                <a:ext cx="1659467" cy="1663419"/>
              </a:xfrm>
              <a:prstGeom prst="rect">
                <a:avLst/>
              </a:prstGeom>
              <a:solidFill>
                <a:srgbClr val="2BA1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2BA1FF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45669" y="2358247"/>
                <a:ext cx="15887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Working together with our friends to get the top score on a </a:t>
                </a:r>
                <a:r>
                  <a:rPr lang="en-GB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game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409267" y="3420536"/>
              <a:ext cx="465665" cy="42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BA1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1244600" y="3931517"/>
            <a:ext cx="2633133" cy="1427883"/>
            <a:chOff x="1244600" y="3931517"/>
            <a:chExt cx="2633133" cy="1427883"/>
          </a:xfrm>
        </p:grpSpPr>
        <p:grpSp>
          <p:nvGrpSpPr>
            <p:cNvPr id="8" name="Group 7"/>
            <p:cNvGrpSpPr/>
            <p:nvPr/>
          </p:nvGrpSpPr>
          <p:grpSpPr>
            <a:xfrm>
              <a:off x="1244600" y="4393575"/>
              <a:ext cx="2633133" cy="965825"/>
              <a:chOff x="1244600" y="4393575"/>
              <a:chExt cx="2633133" cy="965825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244600" y="4393575"/>
                <a:ext cx="2633133" cy="965825"/>
              </a:xfrm>
              <a:prstGeom prst="rect">
                <a:avLst/>
              </a:prstGeom>
              <a:solidFill>
                <a:srgbClr val="2BA1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2BA1FF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20799" y="4452844"/>
                <a:ext cx="24638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Messaging our friends about a new band we think they would like 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 flipH="1">
              <a:off x="3489365" y="3931517"/>
              <a:ext cx="1" cy="4698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BA1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4842933" y="3931517"/>
            <a:ext cx="2573867" cy="1308099"/>
            <a:chOff x="4842933" y="3931517"/>
            <a:chExt cx="2573867" cy="1308099"/>
          </a:xfrm>
        </p:grpSpPr>
        <p:grpSp>
          <p:nvGrpSpPr>
            <p:cNvPr id="7" name="Group 6"/>
            <p:cNvGrpSpPr/>
            <p:nvPr/>
          </p:nvGrpSpPr>
          <p:grpSpPr>
            <a:xfrm>
              <a:off x="4842933" y="4418350"/>
              <a:ext cx="2573867" cy="821266"/>
              <a:chOff x="4842933" y="4418350"/>
              <a:chExt cx="2573867" cy="82126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4842933" y="4418350"/>
                <a:ext cx="2573867" cy="821266"/>
              </a:xfrm>
              <a:prstGeom prst="rect">
                <a:avLst/>
              </a:prstGeom>
              <a:solidFill>
                <a:srgbClr val="2BA1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2BA1FF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93730" y="4510860"/>
                <a:ext cx="24384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Sending our best friends a photo we took </a:t>
                </a:r>
                <a:r>
                  <a:rPr lang="en-GB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together</a:t>
                </a:r>
                <a:endParaRPr lang="en-GB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 bwMode="auto">
            <a:xfrm flipH="1">
              <a:off x="5765799" y="3931517"/>
              <a:ext cx="1" cy="4698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BA1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050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1379" y="3839130"/>
            <a:ext cx="6863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When you say or do things online that make others </a:t>
            </a:r>
            <a:r>
              <a:rPr lang="en-GB" sz="3200" b="1" dirty="0">
                <a:solidFill>
                  <a:srgbClr val="2BA1FF"/>
                </a:solidFill>
                <a:latin typeface="Arial"/>
                <a:cs typeface="Arial"/>
              </a:rPr>
              <a:t>happy</a:t>
            </a:r>
            <a:r>
              <a:rPr lang="en-GB" dirty="0">
                <a:latin typeface="Arial"/>
                <a:cs typeface="Arial"/>
              </a:rPr>
              <a:t>, how does it make </a:t>
            </a:r>
            <a:r>
              <a:rPr lang="en-GB" sz="3200" b="1" dirty="0">
                <a:solidFill>
                  <a:srgbClr val="2BA1FF"/>
                </a:solidFill>
                <a:latin typeface="Arial"/>
                <a:cs typeface="Arial"/>
              </a:rPr>
              <a:t>you</a:t>
            </a:r>
            <a:r>
              <a:rPr lang="en-GB" dirty="0">
                <a:latin typeface="Arial"/>
                <a:cs typeface="Arial"/>
              </a:rPr>
              <a:t> feel?</a:t>
            </a:r>
            <a:endParaRPr lang="en-GB" sz="4000" dirty="0">
              <a:solidFill>
                <a:schemeClr val="accent2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Artboard 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8" y="2457212"/>
            <a:ext cx="1296246" cy="1296634"/>
          </a:xfrm>
          <a:prstGeom prst="rect">
            <a:avLst/>
          </a:prstGeom>
        </p:spPr>
      </p:pic>
      <p:pic>
        <p:nvPicPr>
          <p:cNvPr id="7" name="Picture 6" descr="Designbolts-Free-Valentine-Heart-Heart.ic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92" y="2626280"/>
            <a:ext cx="1060450" cy="1060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51" y="1973156"/>
            <a:ext cx="1177357" cy="1177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340">
            <a:off x="5541391" y="1889943"/>
            <a:ext cx="1165070" cy="1165070"/>
          </a:xfrm>
          <a:prstGeom prst="rect">
            <a:avLst/>
          </a:prstGeom>
        </p:spPr>
      </p:pic>
      <p:pic>
        <p:nvPicPr>
          <p:cNvPr id="2" name="Picture 1" descr="Sunglasses-01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88" y="1674662"/>
            <a:ext cx="1430867" cy="14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1854200"/>
            <a:ext cx="7569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VAG Rounded" panose="020B0500000000000000" pitchFamily="34" charset="0"/>
              </a:rPr>
              <a:t>Unfortunately, sometimes when we’re online, we might see or receive things that are </a:t>
            </a:r>
            <a:r>
              <a:rPr lang="en-GB" sz="2800" b="1" dirty="0">
                <a:solidFill>
                  <a:srgbClr val="2BA1FF"/>
                </a:solidFill>
                <a:latin typeface="Goudy Stout" panose="0202090407030B020401" pitchFamily="18" charset="0"/>
              </a:rPr>
              <a:t>unkind</a:t>
            </a:r>
            <a:r>
              <a:rPr lang="en-GB" dirty="0">
                <a:latin typeface="VAG Rounded" panose="020B0500000000000000" pitchFamily="34" charset="0"/>
              </a:rPr>
              <a:t> or </a:t>
            </a:r>
            <a:r>
              <a:rPr lang="en-GB" sz="2800" b="1" dirty="0">
                <a:solidFill>
                  <a:srgbClr val="2BA1FF"/>
                </a:solidFill>
                <a:latin typeface="Goudy Stout" panose="0202090407030B020401" pitchFamily="18" charset="0"/>
              </a:rPr>
              <a:t>upsetting</a:t>
            </a:r>
            <a:r>
              <a:rPr lang="en-GB" dirty="0">
                <a:latin typeface="VAG Rounded" panose="020B0500000000000000" pitchFamily="34" charset="0"/>
              </a:rPr>
              <a:t>. How would these make </a:t>
            </a:r>
            <a:r>
              <a:rPr lang="en-GB" sz="2800" b="1" dirty="0">
                <a:solidFill>
                  <a:srgbClr val="2BA1FF"/>
                </a:solidFill>
                <a:latin typeface="Goudy Stout" panose="0202090407030B020401" pitchFamily="18" charset="0"/>
              </a:rPr>
              <a:t>you</a:t>
            </a:r>
            <a:r>
              <a:rPr lang="en-GB" dirty="0">
                <a:latin typeface="Goudy Stout" panose="0202090407030B020401" pitchFamily="18" charset="0"/>
              </a:rPr>
              <a:t> </a:t>
            </a:r>
            <a:r>
              <a:rPr lang="en-GB" dirty="0">
                <a:latin typeface="VAG Rounded" panose="020B0500000000000000" pitchFamily="34" charset="0"/>
              </a:rPr>
              <a:t>feel?</a:t>
            </a:r>
            <a:endParaRPr lang="en-GB" sz="4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 descr="Artboard 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5" y="3423860"/>
            <a:ext cx="1595951" cy="1596429"/>
          </a:xfrm>
          <a:prstGeom prst="rect">
            <a:avLst/>
          </a:prstGeom>
        </p:spPr>
      </p:pic>
      <p:pic>
        <p:nvPicPr>
          <p:cNvPr id="4" name="Picture 3" descr="Artboard 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15" y="3356051"/>
            <a:ext cx="1663740" cy="1664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6" y="3508451"/>
            <a:ext cx="1393749" cy="1393749"/>
          </a:xfrm>
          <a:prstGeom prst="rect">
            <a:avLst/>
          </a:prstGeom>
        </p:spPr>
      </p:pic>
      <p:pic>
        <p:nvPicPr>
          <p:cNvPr id="6" name="Picture 5" descr="Angry face-0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4" y="3208423"/>
            <a:ext cx="1888068" cy="188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52" y="3423860"/>
            <a:ext cx="1409885" cy="14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069" y="1961977"/>
            <a:ext cx="7127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BA1FF"/>
                </a:solidFill>
                <a:latin typeface="Arial"/>
                <a:cs typeface="Arial"/>
              </a:rPr>
              <a:t>We all have different things that we are interested in, or make us laugh, and we all find different things upset us, or make us angry.</a:t>
            </a:r>
          </a:p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976342" y="3303036"/>
            <a:ext cx="2013577" cy="1613119"/>
          </a:xfrm>
          <a:prstGeom prst="cloudCallout">
            <a:avLst>
              <a:gd name="adj1" fmla="val 66482"/>
              <a:gd name="adj2" fmla="val 29409"/>
            </a:avLst>
          </a:prstGeom>
          <a:solidFill>
            <a:srgbClr val="2B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6179682" y="3206249"/>
            <a:ext cx="2108347" cy="1709906"/>
          </a:xfrm>
          <a:prstGeom prst="cloudCallout">
            <a:avLst>
              <a:gd name="adj1" fmla="val -72751"/>
              <a:gd name="adj2" fmla="val 17409"/>
            </a:avLst>
          </a:prstGeom>
          <a:solidFill>
            <a:srgbClr val="2B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2" y="3206249"/>
            <a:ext cx="2124389" cy="2124389"/>
          </a:xfrm>
          <a:prstGeom prst="rect">
            <a:avLst/>
          </a:prstGeom>
        </p:spPr>
      </p:pic>
      <p:pic>
        <p:nvPicPr>
          <p:cNvPr id="2" name="Picture 1" descr="Heart eyes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3379237"/>
            <a:ext cx="1384518" cy="1384518"/>
          </a:xfrm>
          <a:prstGeom prst="rect">
            <a:avLst/>
          </a:prstGeom>
        </p:spPr>
      </p:pic>
      <p:pic>
        <p:nvPicPr>
          <p:cNvPr id="7" name="Picture 6" descr="Artboard 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58" y="3451063"/>
            <a:ext cx="1224442" cy="1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8971" y="1791220"/>
            <a:ext cx="7605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Sometimes when we are online it’s hard to tell what will upset someone and what will make them laugh. </a:t>
            </a:r>
          </a:p>
          <a:p>
            <a:pPr algn="ctr"/>
            <a:endParaRPr lang="en-GB" sz="2000" dirty="0">
              <a:solidFill>
                <a:srgbClr val="2BA1FF"/>
              </a:solidFill>
              <a:latin typeface="Arial"/>
              <a:cs typeface="Arial"/>
            </a:endParaRPr>
          </a:p>
          <a:p>
            <a:pPr algn="ctr"/>
            <a:r>
              <a:rPr lang="en-GB" sz="2000" dirty="0">
                <a:solidFill>
                  <a:srgbClr val="2BA1FF"/>
                </a:solidFill>
                <a:latin typeface="Arial"/>
                <a:cs typeface="Arial"/>
              </a:rPr>
              <a:t>When we communicate using the internet we can’t be sure if other people will always understand what we mean, because</a:t>
            </a:r>
            <a:r>
              <a:rPr lang="en-GB" sz="2000" dirty="0" smtClean="0">
                <a:solidFill>
                  <a:srgbClr val="2BA1FF"/>
                </a:solidFill>
                <a:latin typeface="Arial"/>
                <a:cs typeface="Arial"/>
              </a:rPr>
              <a:t>…</a:t>
            </a:r>
            <a:endParaRPr lang="en-GB" dirty="0">
              <a:latin typeface="VAG 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51467" y="3547531"/>
            <a:ext cx="6273800" cy="579702"/>
            <a:chOff x="1634067" y="3623733"/>
            <a:chExt cx="6273800" cy="579702"/>
          </a:xfrm>
        </p:grpSpPr>
        <p:sp>
          <p:nvSpPr>
            <p:cNvPr id="2" name="Rectangle 1"/>
            <p:cNvSpPr/>
            <p:nvPr/>
          </p:nvSpPr>
          <p:spPr bwMode="auto">
            <a:xfrm>
              <a:off x="1634067" y="3623733"/>
              <a:ext cx="6011333" cy="579702"/>
            </a:xfrm>
            <a:prstGeom prst="rect">
              <a:avLst/>
            </a:prstGeom>
            <a:solidFill>
              <a:srgbClr val="2BA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1799" y="3733800"/>
              <a:ext cx="6206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rial"/>
                  <a:cs typeface="Arial"/>
                </a:rPr>
                <a:t>We can’t always use body language or facial expressions</a:t>
              </a:r>
              <a:r>
                <a:rPr lang="en-GB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67934" y="4203322"/>
            <a:ext cx="6011333" cy="504032"/>
            <a:chOff x="1828800" y="4258197"/>
            <a:chExt cx="6011333" cy="504032"/>
          </a:xfrm>
        </p:grpSpPr>
        <p:sp>
          <p:nvSpPr>
            <p:cNvPr id="7" name="Rectangle 6"/>
            <p:cNvSpPr/>
            <p:nvPr/>
          </p:nvSpPr>
          <p:spPr bwMode="auto">
            <a:xfrm>
              <a:off x="1828800" y="4258197"/>
              <a:ext cx="6011333" cy="504032"/>
            </a:xfrm>
            <a:prstGeom prst="rect">
              <a:avLst/>
            </a:prstGeom>
            <a:solidFill>
              <a:srgbClr val="2BA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1139" y="4343400"/>
              <a:ext cx="5638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 a message you can’t always express your tone of voice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42066" y="4859867"/>
            <a:ext cx="6273800" cy="550333"/>
            <a:chOff x="2142066" y="4859867"/>
            <a:chExt cx="6273800" cy="550333"/>
          </a:xfrm>
        </p:grpSpPr>
        <p:sp>
          <p:nvSpPr>
            <p:cNvPr id="8" name="Rectangle 7"/>
            <p:cNvSpPr/>
            <p:nvPr/>
          </p:nvSpPr>
          <p:spPr bwMode="auto">
            <a:xfrm>
              <a:off x="2142066" y="4859867"/>
              <a:ext cx="6273800" cy="550333"/>
            </a:xfrm>
            <a:prstGeom prst="rect">
              <a:avLst/>
            </a:prstGeom>
            <a:solidFill>
              <a:srgbClr val="2BA1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2066" y="4961466"/>
              <a:ext cx="6028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We might find something funny, but someone else finds is mean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9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309</TotalTime>
  <Words>800</Words>
  <Application>Microsoft Office PowerPoint</Application>
  <PresentationFormat>On-screen Show (4:3)</PresentationFormat>
  <Paragraphs>113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Goudy Stout</vt:lpstr>
      <vt:lpstr>Times New Roman</vt:lpstr>
      <vt:lpstr>VAG Rounded</vt:lpstr>
      <vt:lpstr>Wingdings</vt:lpstr>
      <vt:lpstr>Default Theme</vt:lpstr>
      <vt:lpstr>Create, connect and share respect:  A better internet starts with you!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key ingredients we need to  feel happy and good about ourselves online?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Jones</dc:creator>
  <cp:lastModifiedBy>Gareth Cort</cp:lastModifiedBy>
  <cp:revision>23</cp:revision>
  <dcterms:created xsi:type="dcterms:W3CDTF">2017-11-28T12:13:31Z</dcterms:created>
  <dcterms:modified xsi:type="dcterms:W3CDTF">2017-12-17T21:26:01Z</dcterms:modified>
</cp:coreProperties>
</file>